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7" r:id="rId1"/>
  </p:sldMasterIdLst>
  <p:notesMasterIdLst>
    <p:notesMasterId r:id="rId17"/>
  </p:notesMasterIdLst>
  <p:handoutMasterIdLst>
    <p:handoutMasterId r:id="rId18"/>
  </p:handoutMasterIdLst>
  <p:sldIdLst>
    <p:sldId id="299" r:id="rId2"/>
    <p:sldId id="290" r:id="rId3"/>
    <p:sldId id="291" r:id="rId4"/>
    <p:sldId id="269" r:id="rId5"/>
    <p:sldId id="293" r:id="rId6"/>
    <p:sldId id="294" r:id="rId7"/>
    <p:sldId id="295" r:id="rId8"/>
    <p:sldId id="296" r:id="rId9"/>
    <p:sldId id="297" r:id="rId10"/>
    <p:sldId id="298" r:id="rId11"/>
    <p:sldId id="289" r:id="rId12"/>
    <p:sldId id="292" r:id="rId13"/>
    <p:sldId id="271" r:id="rId14"/>
    <p:sldId id="283" r:id="rId15"/>
    <p:sldId id="287" r:id="rId16"/>
  </p:sldIdLst>
  <p:sldSz cx="9144000" cy="6858000" type="screen4x3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EECC8F"/>
    <a:srgbClr val="F1D7A9"/>
    <a:srgbClr val="EECA8D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4660"/>
  </p:normalViewPr>
  <p:slideViewPr>
    <p:cSldViewPr>
      <p:cViewPr varScale="1">
        <p:scale>
          <a:sx n="51" d="100"/>
          <a:sy n="51" d="100"/>
        </p:scale>
        <p:origin x="1397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E5264D1-009B-420F-B9D4-413B966142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5348"/>
          </a:xfrm>
          <a:prstGeom prst="rect">
            <a:avLst/>
          </a:prstGeom>
        </p:spPr>
        <p:txBody>
          <a:bodyPr vert="horz" lIns="91815" tIns="45907" rIns="91815" bIns="4590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117EC1-685D-4CC8-96E9-5FB8591576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2" y="0"/>
            <a:ext cx="2945660" cy="495348"/>
          </a:xfrm>
          <a:prstGeom prst="rect">
            <a:avLst/>
          </a:prstGeom>
        </p:spPr>
        <p:txBody>
          <a:bodyPr vert="horz" lIns="91815" tIns="45907" rIns="91815" bIns="45907" rtlCol="0"/>
          <a:lstStyle>
            <a:lvl1pPr algn="r">
              <a:defRPr sz="1200"/>
            </a:lvl1pPr>
          </a:lstStyle>
          <a:p>
            <a:r>
              <a:rPr lang="en-US"/>
              <a:t>8/6/2021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F4BB78-925E-487B-8318-EE07D5F3CE0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60" cy="495347"/>
          </a:xfrm>
          <a:prstGeom prst="rect">
            <a:avLst/>
          </a:prstGeom>
        </p:spPr>
        <p:txBody>
          <a:bodyPr vert="horz" lIns="91815" tIns="45907" rIns="91815" bIns="4590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F80936-82FD-49F8-97CB-FDC4164E014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2" y="9377317"/>
            <a:ext cx="2945660" cy="495347"/>
          </a:xfrm>
          <a:prstGeom prst="rect">
            <a:avLst/>
          </a:prstGeom>
        </p:spPr>
        <p:txBody>
          <a:bodyPr vert="horz" lIns="91815" tIns="45907" rIns="91815" bIns="45907" rtlCol="0" anchor="b"/>
          <a:lstStyle>
            <a:lvl1pPr algn="r">
              <a:defRPr sz="1200"/>
            </a:lvl1pPr>
          </a:lstStyle>
          <a:p>
            <a:fld id="{60093979-DB2A-4EFF-835B-804DB0994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16366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5348"/>
          </a:xfrm>
          <a:prstGeom prst="rect">
            <a:avLst/>
          </a:prstGeom>
        </p:spPr>
        <p:txBody>
          <a:bodyPr vert="horz" lIns="91815" tIns="45907" rIns="91815" bIns="4590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5348"/>
          </a:xfrm>
          <a:prstGeom prst="rect">
            <a:avLst/>
          </a:prstGeom>
        </p:spPr>
        <p:txBody>
          <a:bodyPr vert="horz" lIns="91815" tIns="45907" rIns="91815" bIns="45907" rtlCol="0"/>
          <a:lstStyle>
            <a:lvl1pPr algn="r">
              <a:defRPr sz="1200"/>
            </a:lvl1pPr>
          </a:lstStyle>
          <a:p>
            <a:r>
              <a:rPr lang="en-US"/>
              <a:t>8/6/2021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15" tIns="45907" rIns="91815" bIns="4590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vert="horz" lIns="91815" tIns="45907" rIns="91815" bIns="4590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60" cy="495347"/>
          </a:xfrm>
          <a:prstGeom prst="rect">
            <a:avLst/>
          </a:prstGeom>
        </p:spPr>
        <p:txBody>
          <a:bodyPr vert="horz" lIns="91815" tIns="45907" rIns="91815" bIns="4590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2" y="9377317"/>
            <a:ext cx="2945660" cy="495347"/>
          </a:xfrm>
          <a:prstGeom prst="rect">
            <a:avLst/>
          </a:prstGeom>
        </p:spPr>
        <p:txBody>
          <a:bodyPr vert="horz" lIns="91815" tIns="45907" rIns="91815" bIns="45907" rtlCol="0" anchor="b"/>
          <a:lstStyle>
            <a:lvl1pPr algn="r">
              <a:defRPr sz="1200"/>
            </a:lvl1pPr>
          </a:lstStyle>
          <a:p>
            <a:fld id="{2F1489DA-D6DC-4AF1-A7A5-4F1F08804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8158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324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90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31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84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360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40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623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926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97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01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84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925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0F800-6FEC-1FC7-F76D-7F6FC9A9E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264318"/>
            <a:ext cx="7543800" cy="3293268"/>
          </a:xfrm>
        </p:spPr>
        <p:txBody>
          <a:bodyPr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o-RO" sz="2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 proiectul </a:t>
            </a:r>
            <a:r>
              <a:rPr lang="en-US" sz="2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IE" sz="2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CALIFICARE: Un </a:t>
            </a:r>
            <a:r>
              <a:rPr lang="en-IE" sz="2400" b="1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</a:t>
            </a:r>
            <a:r>
              <a:rPr lang="en-IE" sz="2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2400" b="1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inceput</a:t>
            </a:r>
            <a:r>
              <a:rPr lang="en-IE" sz="2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2400" b="1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IE" sz="2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NEETS”</a:t>
            </a:r>
            <a:r>
              <a:rPr lang="ro-RO" sz="2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cod MySMIS 154858</a:t>
            </a:r>
            <a:r>
              <a:rPr lang="en-US" sz="2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400" b="1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b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putea </a:t>
            </a:r>
            <a:r>
              <a:rPr lang="ro-RO" sz="2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beneficia de următoarele cursuri:</a:t>
            </a:r>
            <a:endParaRPr lang="en-US" sz="2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F29A19-156A-75AD-63A8-3DA25879E2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557586"/>
            <a:ext cx="4343400" cy="2443163"/>
          </a:xfrm>
          <a:prstGeom prst="rect">
            <a:avLst/>
          </a:prstGeom>
        </p:spPr>
      </p:pic>
      <p:pic>
        <p:nvPicPr>
          <p:cNvPr id="2049" name="Picture 40">
            <a:extLst>
              <a:ext uri="{FF2B5EF4-FFF2-40B4-BE49-F238E27FC236}">
                <a16:creationId xmlns:a16="http://schemas.microsoft.com/office/drawing/2014/main" id="{72E969D7-BEDE-B1F4-D5F1-C6DC81E78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950" y="314714"/>
            <a:ext cx="1146175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8">
            <a:extLst>
              <a:ext uri="{FF2B5EF4-FFF2-40B4-BE49-F238E27FC236}">
                <a16:creationId xmlns:a16="http://schemas.microsoft.com/office/drawing/2014/main" id="{12E93422-B171-D682-D71C-DE12A76E2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222" y="314714"/>
            <a:ext cx="1144587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39">
            <a:extLst>
              <a:ext uri="{FF2B5EF4-FFF2-40B4-BE49-F238E27FC236}">
                <a16:creationId xmlns:a16="http://schemas.microsoft.com/office/drawing/2014/main" id="{821F861B-9EAE-7AEE-10B8-023500EF8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7" y="314714"/>
            <a:ext cx="1160463" cy="85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63DB7595-77C4-5F02-2E63-702B695D4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3362" y="-14248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2FAE2D-3A89-A103-E80C-272C88A8195E}"/>
              </a:ext>
            </a:extLst>
          </p:cNvPr>
          <p:cNvSpPr txBox="1"/>
          <p:nvPr/>
        </p:nvSpPr>
        <p:spPr>
          <a:xfrm>
            <a:off x="1695761" y="1156089"/>
            <a:ext cx="53215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2865755" algn="ctr"/>
                <a:tab pos="5731510" algn="r"/>
                <a:tab pos="5731510" algn="r"/>
              </a:tabLst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Proiect cofinantat din Fondul Social European prin Programul Operational Capital Uman 2014-2020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164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5E27E-569A-4B50-BBBA-A0EE99FE7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5" y="228601"/>
            <a:ext cx="6798734" cy="13716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Confectioner </a:t>
            </a:r>
            <a:r>
              <a:rPr lang="en-US" sz="3200" b="1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asamblor</a:t>
            </a:r>
            <a:r>
              <a:rPr lang="en-US" sz="32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articole</a:t>
            </a:r>
            <a:r>
              <a:rPr lang="en-US" sz="32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din textile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EE8C9-7F74-4C48-B226-3BBBC6207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942501"/>
            <a:ext cx="4572000" cy="25532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200" b="1" dirty="0">
                <a:latin typeface="Arial" panose="020B0604020202020204" pitchFamily="34" charset="0"/>
                <a:cs typeface="Arial" panose="020B0604020202020204" pitchFamily="34" charset="0"/>
              </a:rPr>
              <a:t>Curs de calificare, acreditat ANC: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N.C/COR: 8286.1.2</a:t>
            </a:r>
            <a:endParaRPr lang="ro-RO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200" b="1" dirty="0">
                <a:latin typeface="Arial" panose="020B0604020202020204" pitchFamily="34" charset="0"/>
                <a:cs typeface="Arial" panose="020B0604020202020204" pitchFamily="34" charset="0"/>
              </a:rPr>
              <a:t>Nivel minim de studii: gimnaziale (8 clase)</a:t>
            </a:r>
          </a:p>
          <a:p>
            <a:r>
              <a:rPr lang="ro-RO" sz="2200" b="1" dirty="0">
                <a:latin typeface="Arial" panose="020B0604020202020204" pitchFamily="34" charset="0"/>
                <a:cs typeface="Arial" panose="020B0604020202020204" pitchFamily="34" charset="0"/>
              </a:rPr>
              <a:t>Total ore parcurse: 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200" b="1" dirty="0">
                <a:latin typeface="Arial" panose="020B0604020202020204" pitchFamily="34" charset="0"/>
                <a:cs typeface="Arial" panose="020B0604020202020204" pitchFamily="34" charset="0"/>
              </a:rPr>
              <a:t>360 de ore din care 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200" b="1" dirty="0">
                <a:latin typeface="Arial" panose="020B0604020202020204" pitchFamily="34" charset="0"/>
                <a:cs typeface="Arial" panose="020B0604020202020204" pitchFamily="34" charset="0"/>
              </a:rPr>
              <a:t>120 ore teorie și 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200" b="1" dirty="0">
                <a:latin typeface="Arial" panose="020B0604020202020204" pitchFamily="34" charset="0"/>
                <a:cs typeface="Arial" panose="020B0604020202020204" pitchFamily="34" charset="0"/>
              </a:rPr>
              <a:t>240 ore practică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erson looking at a microscope&#10;&#10;Description automatically generated with low confidence">
            <a:extLst>
              <a:ext uri="{FF2B5EF4-FFF2-40B4-BE49-F238E27FC236}">
                <a16:creationId xmlns:a16="http://schemas.microsoft.com/office/drawing/2014/main" id="{0FBF897A-A637-838A-AEF2-C8E2922976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861339"/>
            <a:ext cx="3276600" cy="326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64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5B42D-738B-5075-E86E-0D4A9D653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7137400" cy="1676400"/>
          </a:xfrm>
        </p:spPr>
        <p:txBody>
          <a:bodyPr>
            <a:normAutofit/>
          </a:bodyPr>
          <a:lstStyle/>
          <a:p>
            <a:pPr marL="0" indent="0"/>
            <a:r>
              <a:rPr lang="en-US" sz="3200" b="1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Beneficii</a:t>
            </a:r>
            <a:r>
              <a:rPr lang="en-US" sz="32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cursanti</a:t>
            </a:r>
            <a:r>
              <a:rPr lang="en-US" sz="32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ro-RO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80552-A45A-5CF3-2FEC-4794EEAA5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0135"/>
            <a:ext cx="4495800" cy="3444997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P1 </a:t>
            </a:r>
            <a:r>
              <a:rPr lang="ro-RO" sz="2200" b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ro-RO" sz="2200" b="1" dirty="0">
                <a:latin typeface="Arial" panose="020B0604020202020204" pitchFamily="34" charset="0"/>
                <a:cs typeface="Arial" panose="020B0604020202020204" pitchFamily="34" charset="0"/>
              </a:rPr>
              <a:t> pune la dispoziția participanților următoarele:</a:t>
            </a:r>
          </a:p>
          <a:p>
            <a:pPr lvl="1"/>
            <a:r>
              <a:rPr lang="ro-RO" sz="2200" b="1" dirty="0">
                <a:latin typeface="Arial" panose="020B0604020202020204" pitchFamily="34" charset="0"/>
                <a:cs typeface="Arial" panose="020B0604020202020204" pitchFamily="34" charset="0"/>
              </a:rPr>
              <a:t>Lectori cu pregătire în domeniu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Subventie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5 lei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ora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curs</a:t>
            </a:r>
            <a:endParaRPr lang="ro-RO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o-RO" sz="2200" b="1" dirty="0">
                <a:latin typeface="Arial" panose="020B0604020202020204" pitchFamily="34" charset="0"/>
                <a:cs typeface="Arial" panose="020B0604020202020204" pitchFamily="34" charset="0"/>
              </a:rPr>
              <a:t>Certificate de absolvire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initiere</a:t>
            </a:r>
            <a:r>
              <a:rPr lang="ro-RO" sz="2200" b="1" dirty="0">
                <a:latin typeface="Arial" panose="020B0604020202020204" pitchFamily="34" charset="0"/>
                <a:cs typeface="Arial" panose="020B0604020202020204" pitchFamily="34" charset="0"/>
              </a:rPr>
              <a:t> / calificare</a:t>
            </a:r>
          </a:p>
          <a:p>
            <a:endParaRPr lang="en-US" dirty="0"/>
          </a:p>
        </p:txBody>
      </p:sp>
      <p:pic>
        <p:nvPicPr>
          <p:cNvPr id="5122" name="Picture 2" descr="Lectia de competente digitale | Digital Policy">
            <a:extLst>
              <a:ext uri="{FF2B5EF4-FFF2-40B4-BE49-F238E27FC236}">
                <a16:creationId xmlns:a16="http://schemas.microsoft.com/office/drawing/2014/main" id="{70F927EB-9CBC-EFCB-5436-C24F316C2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90800"/>
            <a:ext cx="2895600" cy="334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363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5B42D-738B-5075-E86E-0D4A9D653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7137400" cy="1676400"/>
          </a:xfrm>
        </p:spPr>
        <p:txBody>
          <a:bodyPr>
            <a:normAutofit/>
          </a:bodyPr>
          <a:lstStyle/>
          <a:p>
            <a:pPr marL="0" indent="0"/>
            <a:r>
              <a:rPr lang="en-US" sz="3200" b="1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Documente</a:t>
            </a:r>
            <a:r>
              <a:rPr lang="en-US" sz="32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necesare</a:t>
            </a:r>
            <a:r>
              <a:rPr lang="en-US" sz="32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inscriere</a:t>
            </a:r>
            <a:r>
              <a:rPr lang="en-US" sz="32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curs:</a:t>
            </a:r>
            <a:br>
              <a:rPr lang="ro-RO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80552-A45A-5CF3-2FEC-4794EEAA5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0135"/>
            <a:ext cx="4495800" cy="3444997"/>
          </a:xfrm>
        </p:spPr>
        <p:txBody>
          <a:bodyPr/>
          <a:lstStyle/>
          <a:p>
            <a:pPr fontAlgn="base"/>
            <a:r>
              <a:rPr lang="en-US" sz="22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act de </a:t>
            </a:r>
            <a:r>
              <a:rPr lang="en-US" sz="22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identitate</a:t>
            </a:r>
            <a:r>
              <a:rPr lang="en-US" sz="22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2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copie</a:t>
            </a:r>
            <a:r>
              <a:rPr lang="en-US" sz="22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B.I. / C.I</a:t>
            </a:r>
            <a:br>
              <a:rPr lang="en-US" sz="22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certificat</a:t>
            </a:r>
            <a:r>
              <a:rPr lang="en-US" sz="22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2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nastere</a:t>
            </a:r>
            <a:r>
              <a:rPr lang="en-US" sz="22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2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copie</a:t>
            </a:r>
            <a:r>
              <a:rPr lang="en-US" sz="22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n-US" sz="22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certificat</a:t>
            </a:r>
            <a:r>
              <a:rPr lang="en-US" sz="22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2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casatorie</a:t>
            </a:r>
            <a:r>
              <a:rPr lang="en-US" sz="22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2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unde</a:t>
            </a:r>
            <a:r>
              <a:rPr lang="en-US" sz="22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22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cazul</a:t>
            </a:r>
            <a:r>
              <a:rPr lang="en-US" sz="22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n-US" sz="22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copie</a:t>
            </a:r>
            <a:r>
              <a:rPr lang="en-US" sz="22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act </a:t>
            </a:r>
            <a:r>
              <a:rPr lang="en-US" sz="22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studii</a:t>
            </a:r>
            <a:br>
              <a:rPr lang="en-US" sz="22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adeverinta</a:t>
            </a:r>
            <a:r>
              <a:rPr lang="en-US" sz="22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medicala</a:t>
            </a:r>
            <a:r>
              <a:rPr lang="en-US" sz="22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(medic </a:t>
            </a:r>
            <a:r>
              <a:rPr lang="en-US" sz="22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familie</a:t>
            </a:r>
            <a:r>
              <a:rPr lang="en-US" sz="22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– apt curs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E67D7E-D37A-39AD-3BC2-2285BEB786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483889"/>
            <a:ext cx="3270431" cy="217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823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F4E69-7FE4-43AE-8479-A9C75167B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913463"/>
          </a:xfrm>
        </p:spPr>
        <p:txBody>
          <a:bodyPr>
            <a:normAutofit/>
          </a:bodyPr>
          <a:lstStyle/>
          <a:p>
            <a:r>
              <a:rPr lang="ro-RO" sz="32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Beneficiile cursului</a:t>
            </a:r>
            <a:endParaRPr lang="en-US" sz="32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5D60C-D0CE-494A-B5D3-3C363E60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802" y="2362200"/>
            <a:ext cx="3895198" cy="3695701"/>
          </a:xfrm>
        </p:spPr>
        <p:txBody>
          <a:bodyPr/>
          <a:lstStyle/>
          <a:p>
            <a:r>
              <a:rPr lang="ro-RO" sz="2200" b="1" dirty="0">
                <a:latin typeface="Arial" panose="020B0604020202020204" pitchFamily="34" charset="0"/>
                <a:cs typeface="Arial" panose="020B0604020202020204" pitchFamily="34" charset="0"/>
              </a:rPr>
              <a:t>La absolvirea cursului se obține o diploma de calificare autorizata de Autoritatea Națională pentru Calificări si este recunoscuta de ministerul Muncii și Protecției Sociale si Ministerul Educației</a:t>
            </a:r>
            <a:r>
              <a:rPr lang="ro-RO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Tehnician veterinar - Cursuri Calificare">
            <a:extLst>
              <a:ext uri="{FF2B5EF4-FFF2-40B4-BE49-F238E27FC236}">
                <a16:creationId xmlns:a16="http://schemas.microsoft.com/office/drawing/2014/main" id="{53626986-8593-41AB-958A-64E9C381C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438400"/>
            <a:ext cx="3124199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469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79C32-C435-CDCA-A26B-5187F6BD6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Cine </a:t>
            </a:r>
            <a:r>
              <a:rPr lang="en-US" sz="3200" b="1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poate</a:t>
            </a:r>
            <a:r>
              <a:rPr lang="en-US" sz="32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beneficia de </a:t>
            </a:r>
            <a:r>
              <a:rPr lang="en-US" sz="3200" b="1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aceste</a:t>
            </a:r>
            <a:r>
              <a:rPr lang="en-US" sz="32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cursuri</a:t>
            </a:r>
            <a:r>
              <a:rPr lang="en-US" sz="32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gratuite</a:t>
            </a:r>
            <a:r>
              <a:rPr lang="en-US" sz="32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4B303-3335-6F64-E149-4831AA1D8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5" y="2490135"/>
            <a:ext cx="3318935" cy="3444997"/>
          </a:xfrm>
        </p:spPr>
        <p:txBody>
          <a:bodyPr/>
          <a:lstStyle/>
          <a:p>
            <a:r>
              <a:rPr lang="en-US" b="1" dirty="0" err="1"/>
              <a:t>Orice</a:t>
            </a:r>
            <a:r>
              <a:rPr lang="en-US" b="1" dirty="0"/>
              <a:t> </a:t>
            </a:r>
            <a:r>
              <a:rPr lang="en-US" b="1" dirty="0" err="1"/>
              <a:t>tanar</a:t>
            </a:r>
            <a:r>
              <a:rPr lang="en-US" b="1" dirty="0"/>
              <a:t> cu </a:t>
            </a:r>
            <a:r>
              <a:rPr lang="en-US" b="1" dirty="0" err="1"/>
              <a:t>varsta</a:t>
            </a:r>
            <a:r>
              <a:rPr lang="en-US" b="1" dirty="0"/>
              <a:t> </a:t>
            </a:r>
            <a:r>
              <a:rPr lang="en-US" b="1" dirty="0" err="1"/>
              <a:t>intre</a:t>
            </a:r>
            <a:r>
              <a:rPr lang="en-US" b="1" dirty="0"/>
              <a:t> 16-29 ani care nu </a:t>
            </a:r>
            <a:r>
              <a:rPr lang="en-US" b="1" dirty="0" err="1"/>
              <a:t>lucreaza</a:t>
            </a:r>
            <a:r>
              <a:rPr lang="en-US" b="1" dirty="0"/>
              <a:t> </a:t>
            </a:r>
            <a:r>
              <a:rPr lang="en-US" b="1" dirty="0" err="1"/>
              <a:t>si</a:t>
            </a:r>
            <a:r>
              <a:rPr lang="en-US" b="1" dirty="0"/>
              <a:t> nu </a:t>
            </a:r>
            <a:r>
              <a:rPr lang="en-US" b="1" dirty="0" err="1"/>
              <a:t>studiaza</a:t>
            </a:r>
            <a:r>
              <a:rPr lang="en-US" b="1" dirty="0"/>
              <a:t> </a:t>
            </a:r>
            <a:r>
              <a:rPr lang="en-US" b="1" dirty="0" err="1"/>
              <a:t>si</a:t>
            </a:r>
            <a:r>
              <a:rPr lang="en-US" b="1" dirty="0"/>
              <a:t> are </a:t>
            </a:r>
            <a:r>
              <a:rPr lang="en-US" b="1" dirty="0" err="1"/>
              <a:t>domiciliu</a:t>
            </a:r>
            <a:r>
              <a:rPr lang="en-US" b="1" dirty="0"/>
              <a:t> in </a:t>
            </a:r>
            <a:r>
              <a:rPr lang="en-US" b="1" dirty="0" err="1"/>
              <a:t>judetele</a:t>
            </a:r>
            <a:r>
              <a:rPr lang="en-US" b="1" dirty="0"/>
              <a:t> enumerate </a:t>
            </a:r>
            <a:r>
              <a:rPr lang="en-US" b="1" dirty="0" err="1"/>
              <a:t>mai</a:t>
            </a:r>
            <a:r>
              <a:rPr lang="en-US" b="1" dirty="0"/>
              <a:t> </a:t>
            </a:r>
            <a:r>
              <a:rPr lang="en-US" b="1" dirty="0" err="1"/>
              <a:t>jos</a:t>
            </a:r>
            <a:r>
              <a:rPr lang="en-US" b="1" dirty="0"/>
              <a:t>!</a:t>
            </a:r>
          </a:p>
          <a:p>
            <a:r>
              <a:rPr lang="en-US" b="1" dirty="0" err="1"/>
              <a:t>Gorj</a:t>
            </a:r>
            <a:r>
              <a:rPr lang="en-US" b="1" dirty="0"/>
              <a:t>, </a:t>
            </a:r>
            <a:r>
              <a:rPr lang="en-US" b="1" dirty="0" err="1"/>
              <a:t>Dolj,Mehedinti</a:t>
            </a:r>
            <a:r>
              <a:rPr lang="en-US" b="1" dirty="0"/>
              <a:t>, </a:t>
            </a:r>
            <a:r>
              <a:rPr lang="en-US" b="1" dirty="0" err="1"/>
              <a:t>Olt</a:t>
            </a:r>
            <a:r>
              <a:rPr lang="en-US" b="1" dirty="0"/>
              <a:t>, </a:t>
            </a:r>
            <a:r>
              <a:rPr lang="en-US" b="1" dirty="0" err="1"/>
              <a:t>Valcea</a:t>
            </a:r>
            <a:r>
              <a:rPr lang="en-US" b="1" dirty="0"/>
              <a:t>.</a:t>
            </a:r>
          </a:p>
          <a:p>
            <a:endParaRPr lang="en-US" dirty="0"/>
          </a:p>
        </p:txBody>
      </p:sp>
      <p:pic>
        <p:nvPicPr>
          <p:cNvPr id="2052" name="Picture 4" descr="14 competențe digitale de Marketing și PR absolut necesare ...">
            <a:extLst>
              <a:ext uri="{FF2B5EF4-FFF2-40B4-BE49-F238E27FC236}">
                <a16:creationId xmlns:a16="http://schemas.microsoft.com/office/drawing/2014/main" id="{CA7BB2D0-2444-F1AF-795C-036BC3617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2427166"/>
            <a:ext cx="3581400" cy="350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919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732B5-A133-715B-0A64-71083072F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                    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err="1"/>
              <a:t>Intocmit</a:t>
            </a:r>
            <a:r>
              <a:rPr lang="en-US" b="1" dirty="0"/>
              <a:t> </a:t>
            </a:r>
            <a:r>
              <a:rPr lang="en-US" b="1" dirty="0" err="1"/>
              <a:t>Coordonator</a:t>
            </a:r>
            <a:r>
              <a:rPr lang="en-US" b="1" dirty="0"/>
              <a:t> </a:t>
            </a:r>
            <a:r>
              <a:rPr lang="en-US" b="1" dirty="0" err="1"/>
              <a:t>activitati</a:t>
            </a:r>
            <a:r>
              <a:rPr lang="en-US" b="1" dirty="0"/>
              <a:t> S</a:t>
            </a:r>
          </a:p>
          <a:p>
            <a:pPr marL="0" indent="0">
              <a:buNone/>
            </a:pPr>
            <a:r>
              <a:rPr lang="en-US" b="1" dirty="0" err="1"/>
              <a:t>Gligor-Bekesi</a:t>
            </a:r>
            <a:r>
              <a:rPr lang="en-US" b="1" dirty="0"/>
              <a:t> Ioana</a:t>
            </a:r>
          </a:p>
          <a:p>
            <a:pPr marL="0" indent="0">
              <a:buNone/>
            </a:pPr>
            <a:r>
              <a:rPr lang="en-US" b="1" dirty="0" err="1"/>
              <a:t>Semnatura</a:t>
            </a:r>
            <a:r>
              <a:rPr lang="en-US" b="1" dirty="0"/>
              <a:t>: </a:t>
            </a:r>
          </a:p>
          <a:p>
            <a:pPr marL="0" indent="0">
              <a:buNone/>
            </a:pPr>
            <a:r>
              <a:rPr lang="en-US" b="1" dirty="0" err="1"/>
              <a:t>Iulie</a:t>
            </a:r>
            <a:r>
              <a:rPr lang="en-US" b="1" dirty="0"/>
              <a:t> 2022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A57F69-6FAE-D582-7DC4-BDA4E56CEC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846" y="0"/>
            <a:ext cx="1160780" cy="852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89E46C-E659-1F7D-9C5E-5310D328F8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535" y="39451"/>
            <a:ext cx="1144905" cy="84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F17C35-5171-847D-49A1-07BA7BD31C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44" y="119864"/>
            <a:ext cx="1145540" cy="84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2ADD95-0E08-DBAA-0F80-B52CDE7CED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890" y="4114800"/>
            <a:ext cx="1181100" cy="1005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9467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5E27E-569A-4B50-BBBA-A0EE99FE7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5" y="228601"/>
            <a:ext cx="6798734" cy="137160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Manichiurist</a:t>
            </a:r>
            <a:r>
              <a:rPr lang="en-US" sz="32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sz="3200" b="1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pedichiurist</a:t>
            </a:r>
            <a:endParaRPr lang="en-US" sz="32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EE8C9-7F74-4C48-B226-3BBBC6207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942501"/>
            <a:ext cx="4572000" cy="25532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200" b="1" dirty="0">
                <a:latin typeface="Arial" panose="020B0604020202020204" pitchFamily="34" charset="0"/>
                <a:cs typeface="Arial" panose="020B0604020202020204" pitchFamily="34" charset="0"/>
              </a:rPr>
              <a:t>Curs de calificare, acreditat ANC: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N.C/COR: 5141.1.2</a:t>
            </a:r>
            <a:endParaRPr lang="ro-RO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200" b="1" dirty="0">
                <a:latin typeface="Arial" panose="020B0604020202020204" pitchFamily="34" charset="0"/>
                <a:cs typeface="Arial" panose="020B0604020202020204" pitchFamily="34" charset="0"/>
              </a:rPr>
              <a:t>Nivel minim de studii: gimnaziale (8 clase)</a:t>
            </a:r>
          </a:p>
          <a:p>
            <a:r>
              <a:rPr lang="ro-RO" sz="2200" b="1" dirty="0">
                <a:latin typeface="Arial" panose="020B0604020202020204" pitchFamily="34" charset="0"/>
                <a:cs typeface="Arial" panose="020B0604020202020204" pitchFamily="34" charset="0"/>
              </a:rPr>
              <a:t>Total ore parcurse: 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200" b="1" dirty="0">
                <a:latin typeface="Arial" panose="020B0604020202020204" pitchFamily="34" charset="0"/>
                <a:cs typeface="Arial" panose="020B0604020202020204" pitchFamily="34" charset="0"/>
              </a:rPr>
              <a:t>360 de ore din care 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200" b="1" dirty="0">
                <a:latin typeface="Arial" panose="020B0604020202020204" pitchFamily="34" charset="0"/>
                <a:cs typeface="Arial" panose="020B0604020202020204" pitchFamily="34" charset="0"/>
              </a:rPr>
              <a:t>120 ore teorie și 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200" b="1" dirty="0">
                <a:latin typeface="Arial" panose="020B0604020202020204" pitchFamily="34" charset="0"/>
                <a:cs typeface="Arial" panose="020B0604020202020204" pitchFamily="34" charset="0"/>
              </a:rPr>
              <a:t>240 ore practică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469E2F-86AA-789C-5CA7-24BD94C634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288" y="3399599"/>
            <a:ext cx="4743450" cy="219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986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EE8C9-7F74-4C48-B226-3BBBC6207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942501"/>
            <a:ext cx="4572000" cy="25532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200" b="1" dirty="0">
                <a:latin typeface="Arial" panose="020B0604020202020204" pitchFamily="34" charset="0"/>
                <a:cs typeface="Arial" panose="020B0604020202020204" pitchFamily="34" charset="0"/>
              </a:rPr>
              <a:t>Curs de calificare, acreditat ANC: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N.C/COR: 5123.1.1</a:t>
            </a:r>
            <a:endParaRPr lang="ro-RO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200" b="1" dirty="0">
                <a:latin typeface="Arial" panose="020B0604020202020204" pitchFamily="34" charset="0"/>
                <a:cs typeface="Arial" panose="020B0604020202020204" pitchFamily="34" charset="0"/>
              </a:rPr>
              <a:t>Nivel minim de studii: gimnaziale (8 clase)</a:t>
            </a:r>
          </a:p>
          <a:p>
            <a:r>
              <a:rPr lang="ro-RO" sz="2200" b="1" dirty="0">
                <a:latin typeface="Arial" panose="020B0604020202020204" pitchFamily="34" charset="0"/>
                <a:cs typeface="Arial" panose="020B0604020202020204" pitchFamily="34" charset="0"/>
              </a:rPr>
              <a:t>Total ore parcurse: 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200" b="1" dirty="0">
                <a:latin typeface="Arial" panose="020B0604020202020204" pitchFamily="34" charset="0"/>
                <a:cs typeface="Arial" panose="020B0604020202020204" pitchFamily="34" charset="0"/>
              </a:rPr>
              <a:t>360 de ore din care 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200" b="1" dirty="0">
                <a:latin typeface="Arial" panose="020B0604020202020204" pitchFamily="34" charset="0"/>
                <a:cs typeface="Arial" panose="020B0604020202020204" pitchFamily="34" charset="0"/>
              </a:rPr>
              <a:t>120 ore teorie și 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200" b="1" dirty="0">
                <a:latin typeface="Arial" panose="020B0604020202020204" pitchFamily="34" charset="0"/>
                <a:cs typeface="Arial" panose="020B0604020202020204" pitchFamily="34" charset="0"/>
              </a:rPr>
              <a:t>240 ore practică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BBB972E-A86A-AE77-C0A1-0CED2001B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938" y="304800"/>
            <a:ext cx="7543800" cy="1450757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 </a:t>
            </a:r>
            <a:r>
              <a:rPr lang="en-US" sz="3200" b="1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securitate</a:t>
            </a:r>
            <a:endParaRPr lang="en-US" sz="32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person with his arms crossed&#10;&#10;Description automatically generated with medium confidence">
            <a:extLst>
              <a:ext uri="{FF2B5EF4-FFF2-40B4-BE49-F238E27FC236}">
                <a16:creationId xmlns:a16="http://schemas.microsoft.com/office/drawing/2014/main" id="{9B57B66E-0678-5820-773B-89A21B4D13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905" y="3275358"/>
            <a:ext cx="4343116" cy="289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983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5E27E-569A-4B50-BBBA-A0EE99FE7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5" y="228601"/>
            <a:ext cx="6798734" cy="137160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Lucrator</a:t>
            </a:r>
            <a:r>
              <a:rPr lang="en-US" sz="32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3200" b="1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alimentatia</a:t>
            </a:r>
            <a:r>
              <a:rPr lang="en-US" sz="32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publica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EE8C9-7F74-4C48-B226-3BBBC6207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942501"/>
            <a:ext cx="4572000" cy="25532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200" b="1" dirty="0">
                <a:latin typeface="Arial" panose="020B0604020202020204" pitchFamily="34" charset="0"/>
                <a:cs typeface="Arial" panose="020B0604020202020204" pitchFamily="34" charset="0"/>
              </a:rPr>
              <a:t>Curs de calificare, acreditat ANC: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N.C/COR: 5123.1.1</a:t>
            </a:r>
            <a:endParaRPr lang="ro-RO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200" b="1" dirty="0">
                <a:latin typeface="Arial" panose="020B0604020202020204" pitchFamily="34" charset="0"/>
                <a:cs typeface="Arial" panose="020B0604020202020204" pitchFamily="34" charset="0"/>
              </a:rPr>
              <a:t>Nivel minim de studii: gimnaziale (8 clase)</a:t>
            </a:r>
          </a:p>
          <a:p>
            <a:r>
              <a:rPr lang="ro-RO" sz="2200" b="1" dirty="0">
                <a:latin typeface="Arial" panose="020B0604020202020204" pitchFamily="34" charset="0"/>
                <a:cs typeface="Arial" panose="020B0604020202020204" pitchFamily="34" charset="0"/>
              </a:rPr>
              <a:t>Total ore parcurse: 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200" b="1" dirty="0">
                <a:latin typeface="Arial" panose="020B0604020202020204" pitchFamily="34" charset="0"/>
                <a:cs typeface="Arial" panose="020B0604020202020204" pitchFamily="34" charset="0"/>
              </a:rPr>
              <a:t>360 de ore din care 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200" b="1" dirty="0">
                <a:latin typeface="Arial" panose="020B0604020202020204" pitchFamily="34" charset="0"/>
                <a:cs typeface="Arial" panose="020B0604020202020204" pitchFamily="34" charset="0"/>
              </a:rPr>
              <a:t>120 ore teorie și 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200" b="1" dirty="0">
                <a:latin typeface="Arial" panose="020B0604020202020204" pitchFamily="34" charset="0"/>
                <a:cs typeface="Arial" panose="020B0604020202020204" pitchFamily="34" charset="0"/>
              </a:rPr>
              <a:t>240 ore practică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chef cooking food in a restaurant&#10;&#10;Description automatically generated with medium confidence">
            <a:extLst>
              <a:ext uri="{FF2B5EF4-FFF2-40B4-BE49-F238E27FC236}">
                <a16:creationId xmlns:a16="http://schemas.microsoft.com/office/drawing/2014/main" id="{CE35F8C7-128F-297E-3B1A-6EA06FDEB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27349"/>
            <a:ext cx="4343400" cy="289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275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EE8C9-7F74-4C48-B226-3BBBC6207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942501"/>
            <a:ext cx="4572000" cy="25532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200" b="1" dirty="0">
                <a:latin typeface="Arial" panose="020B0604020202020204" pitchFamily="34" charset="0"/>
                <a:cs typeface="Arial" panose="020B0604020202020204" pitchFamily="34" charset="0"/>
              </a:rPr>
              <a:t>Curs de calificare, acreditat ANC: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N.C/COR: 522011</a:t>
            </a:r>
            <a:endParaRPr lang="ro-RO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200" b="1" dirty="0">
                <a:latin typeface="Arial" panose="020B0604020202020204" pitchFamily="34" charset="0"/>
                <a:cs typeface="Arial" panose="020B0604020202020204" pitchFamily="34" charset="0"/>
              </a:rPr>
              <a:t>Nivel minim de studii: gimnaziale (8 clase)</a:t>
            </a:r>
          </a:p>
          <a:p>
            <a:r>
              <a:rPr lang="ro-RO" sz="2200" b="1" dirty="0">
                <a:latin typeface="Arial" panose="020B0604020202020204" pitchFamily="34" charset="0"/>
                <a:cs typeface="Arial" panose="020B0604020202020204" pitchFamily="34" charset="0"/>
              </a:rPr>
              <a:t>Total ore parcurse: 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200" b="1" dirty="0">
                <a:latin typeface="Arial" panose="020B0604020202020204" pitchFamily="34" charset="0"/>
                <a:cs typeface="Arial" panose="020B0604020202020204" pitchFamily="34" charset="0"/>
              </a:rPr>
              <a:t>360 de ore din care 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200" b="1" dirty="0">
                <a:latin typeface="Arial" panose="020B0604020202020204" pitchFamily="34" charset="0"/>
                <a:cs typeface="Arial" panose="020B0604020202020204" pitchFamily="34" charset="0"/>
              </a:rPr>
              <a:t>120 ore teorie și 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200" b="1" dirty="0">
                <a:latin typeface="Arial" panose="020B0604020202020204" pitchFamily="34" charset="0"/>
                <a:cs typeface="Arial" panose="020B0604020202020204" pitchFamily="34" charset="0"/>
              </a:rPr>
              <a:t>240 ore practică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46A423E-1ED2-57F9-BD3B-82A74A715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Lucrator</a:t>
            </a:r>
            <a:r>
              <a:rPr lang="en-US" sz="32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3200" b="1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comert</a:t>
            </a:r>
            <a:endParaRPr lang="en-US" sz="32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picture containing indoor, person&#10;&#10;Description automatically generated">
            <a:extLst>
              <a:ext uri="{FF2B5EF4-FFF2-40B4-BE49-F238E27FC236}">
                <a16:creationId xmlns:a16="http://schemas.microsoft.com/office/drawing/2014/main" id="{198E7125-8C6A-E7F0-A3B1-34798766B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00462"/>
            <a:ext cx="4204788" cy="280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905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5E27E-569A-4B50-BBBA-A0EE99FE7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5" y="228601"/>
            <a:ext cx="6798734" cy="137160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Electromecanic</a:t>
            </a:r>
            <a:endParaRPr lang="en-US" sz="32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EE8C9-7F74-4C48-B226-3BBBC6207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942501"/>
            <a:ext cx="4572000" cy="25532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200" b="1" dirty="0">
                <a:latin typeface="Arial" panose="020B0604020202020204" pitchFamily="34" charset="0"/>
                <a:cs typeface="Arial" panose="020B0604020202020204" pitchFamily="34" charset="0"/>
              </a:rPr>
              <a:t>Curs de calificare, acreditat ANC: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N.C/COR: 742214</a:t>
            </a:r>
            <a:endParaRPr lang="ro-RO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200" b="1" dirty="0">
                <a:latin typeface="Arial" panose="020B0604020202020204" pitchFamily="34" charset="0"/>
                <a:cs typeface="Arial" panose="020B0604020202020204" pitchFamily="34" charset="0"/>
              </a:rPr>
              <a:t>Nivel minim de studii: gimnaziale (8 clase)</a:t>
            </a:r>
          </a:p>
          <a:p>
            <a:r>
              <a:rPr lang="ro-RO" sz="2200" b="1" dirty="0">
                <a:latin typeface="Arial" panose="020B0604020202020204" pitchFamily="34" charset="0"/>
                <a:cs typeface="Arial" panose="020B0604020202020204" pitchFamily="34" charset="0"/>
              </a:rPr>
              <a:t>Total ore parcurse: 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200" b="1" dirty="0">
                <a:latin typeface="Arial" panose="020B0604020202020204" pitchFamily="34" charset="0"/>
                <a:cs typeface="Arial" panose="020B0604020202020204" pitchFamily="34" charset="0"/>
              </a:rPr>
              <a:t>360 de ore din care 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200" b="1" dirty="0">
                <a:latin typeface="Arial" panose="020B0604020202020204" pitchFamily="34" charset="0"/>
                <a:cs typeface="Arial" panose="020B0604020202020204" pitchFamily="34" charset="0"/>
              </a:rPr>
              <a:t>120 ore teorie și 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200" b="1" dirty="0">
                <a:latin typeface="Arial" panose="020B0604020202020204" pitchFamily="34" charset="0"/>
                <a:cs typeface="Arial" panose="020B0604020202020204" pitchFamily="34" charset="0"/>
              </a:rPr>
              <a:t>240 ore practică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6DCEFF7-22FE-1724-4FFA-3F9B3FC24B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428999"/>
            <a:ext cx="4636374" cy="255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69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5E27E-569A-4B50-BBBA-A0EE99FE7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5" y="228601"/>
            <a:ext cx="6798734" cy="137160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Lucrator</a:t>
            </a:r>
            <a:r>
              <a:rPr lang="en-US" sz="32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finisor</a:t>
            </a:r>
            <a:r>
              <a:rPr lang="en-US" sz="32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32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constructii</a:t>
            </a:r>
            <a:r>
              <a:rPr lang="en-US" sz="32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EE8C9-7F74-4C48-B226-3BBBC6207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5000"/>
            <a:ext cx="4572000" cy="25532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200" b="1" dirty="0">
                <a:latin typeface="Arial" panose="020B0604020202020204" pitchFamily="34" charset="0"/>
                <a:cs typeface="Arial" panose="020B0604020202020204" pitchFamily="34" charset="0"/>
              </a:rPr>
              <a:t>Curs de calificare, acreditat ANC: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N.C/COR: 713211</a:t>
            </a:r>
            <a:endParaRPr lang="ro-RO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200" b="1" dirty="0">
                <a:latin typeface="Arial" panose="020B0604020202020204" pitchFamily="34" charset="0"/>
                <a:cs typeface="Arial" panose="020B0604020202020204" pitchFamily="34" charset="0"/>
              </a:rPr>
              <a:t>Nivel minim de studii: gimnaziale (8 clase)</a:t>
            </a:r>
          </a:p>
          <a:p>
            <a:r>
              <a:rPr lang="ro-RO" sz="2200" b="1" dirty="0">
                <a:latin typeface="Arial" panose="020B0604020202020204" pitchFamily="34" charset="0"/>
                <a:cs typeface="Arial" panose="020B0604020202020204" pitchFamily="34" charset="0"/>
              </a:rPr>
              <a:t>Total ore parcurse: 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200" b="1" dirty="0">
                <a:latin typeface="Arial" panose="020B0604020202020204" pitchFamily="34" charset="0"/>
                <a:cs typeface="Arial" panose="020B0604020202020204" pitchFamily="34" charset="0"/>
              </a:rPr>
              <a:t>360 de ore din care 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200" b="1" dirty="0">
                <a:latin typeface="Arial" panose="020B0604020202020204" pitchFamily="34" charset="0"/>
                <a:cs typeface="Arial" panose="020B0604020202020204" pitchFamily="34" charset="0"/>
              </a:rPr>
              <a:t>120 ore teorie și 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200" b="1" dirty="0">
                <a:latin typeface="Arial" panose="020B0604020202020204" pitchFamily="34" charset="0"/>
                <a:cs typeface="Arial" panose="020B0604020202020204" pitchFamily="34" charset="0"/>
              </a:rPr>
              <a:t>240 ore practică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group of men wearing hardhats and reflectors&#10;&#10;Description automatically generated with medium confidence">
            <a:extLst>
              <a:ext uri="{FF2B5EF4-FFF2-40B4-BE49-F238E27FC236}">
                <a16:creationId xmlns:a16="http://schemas.microsoft.com/office/drawing/2014/main" id="{91C75669-BBCD-BC1F-5F33-F606C087C9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749" y="3415145"/>
            <a:ext cx="3929149" cy="261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736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5E27E-569A-4B50-BBBA-A0EE99FE7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5" y="228601"/>
            <a:ext cx="6798734" cy="137160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Lucrator</a:t>
            </a:r>
            <a:r>
              <a:rPr lang="en-US" sz="32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3200" b="1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izolatii</a:t>
            </a:r>
            <a:r>
              <a:rPr lang="en-US" sz="32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EE8C9-7F74-4C48-B226-3BBBC6207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942501"/>
            <a:ext cx="4572000" cy="25532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200" b="1" dirty="0">
                <a:latin typeface="Arial" panose="020B0604020202020204" pitchFamily="34" charset="0"/>
                <a:cs typeface="Arial" panose="020B0604020202020204" pitchFamily="34" charset="0"/>
              </a:rPr>
              <a:t>Curs de calificare, acreditat ANC: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N.C/COR: 713411</a:t>
            </a:r>
            <a:endParaRPr lang="ro-RO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200" b="1" dirty="0">
                <a:latin typeface="Arial" panose="020B0604020202020204" pitchFamily="34" charset="0"/>
                <a:cs typeface="Arial" panose="020B0604020202020204" pitchFamily="34" charset="0"/>
              </a:rPr>
              <a:t>Nivel minim de studii: gimnaziale (8 clase)</a:t>
            </a:r>
          </a:p>
          <a:p>
            <a:r>
              <a:rPr lang="ro-RO" sz="2200" b="1" dirty="0">
                <a:latin typeface="Arial" panose="020B0604020202020204" pitchFamily="34" charset="0"/>
                <a:cs typeface="Arial" panose="020B0604020202020204" pitchFamily="34" charset="0"/>
              </a:rPr>
              <a:t>Total ore parcurse: 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200" b="1" dirty="0">
                <a:latin typeface="Arial" panose="020B0604020202020204" pitchFamily="34" charset="0"/>
                <a:cs typeface="Arial" panose="020B0604020202020204" pitchFamily="34" charset="0"/>
              </a:rPr>
              <a:t>360 de ore din care 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200" b="1" dirty="0">
                <a:latin typeface="Arial" panose="020B0604020202020204" pitchFamily="34" charset="0"/>
                <a:cs typeface="Arial" panose="020B0604020202020204" pitchFamily="34" charset="0"/>
              </a:rPr>
              <a:t>120 ore teorie și 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200" b="1" dirty="0">
                <a:latin typeface="Arial" panose="020B0604020202020204" pitchFamily="34" charset="0"/>
                <a:cs typeface="Arial" panose="020B0604020202020204" pitchFamily="34" charset="0"/>
              </a:rPr>
              <a:t>240 ore practică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08190CDC-B136-7DF7-497B-1BCCBFD67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438698"/>
            <a:ext cx="3829947" cy="255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347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5E27E-569A-4B50-BBBA-A0EE99FE7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5" y="228601"/>
            <a:ext cx="6798734" cy="137160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Mecanic</a:t>
            </a:r>
            <a:r>
              <a:rPr lang="en-US" sz="32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vulcanizator</a:t>
            </a:r>
            <a:endParaRPr lang="en-US" sz="32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EE8C9-7F74-4C48-B226-3BBBC6207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942501"/>
            <a:ext cx="4572000" cy="25532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200" b="1" dirty="0">
                <a:latin typeface="Arial" panose="020B0604020202020204" pitchFamily="34" charset="0"/>
                <a:cs typeface="Arial" panose="020B0604020202020204" pitchFamily="34" charset="0"/>
              </a:rPr>
              <a:t>Curs de calificare, acreditat ANC: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N.C/COR: 823111</a:t>
            </a:r>
            <a:endParaRPr lang="ro-RO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200" b="1" dirty="0">
                <a:latin typeface="Arial" panose="020B0604020202020204" pitchFamily="34" charset="0"/>
                <a:cs typeface="Arial" panose="020B0604020202020204" pitchFamily="34" charset="0"/>
              </a:rPr>
              <a:t>Nivel minim de studii: gimnaziale (8 clase)</a:t>
            </a:r>
          </a:p>
          <a:p>
            <a:r>
              <a:rPr lang="ro-RO" sz="2200" b="1" dirty="0">
                <a:latin typeface="Arial" panose="020B0604020202020204" pitchFamily="34" charset="0"/>
                <a:cs typeface="Arial" panose="020B0604020202020204" pitchFamily="34" charset="0"/>
              </a:rPr>
              <a:t>Total ore parcurse: 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200" b="1" dirty="0">
                <a:latin typeface="Arial" panose="020B0604020202020204" pitchFamily="34" charset="0"/>
                <a:cs typeface="Arial" panose="020B0604020202020204" pitchFamily="34" charset="0"/>
              </a:rPr>
              <a:t>360 de ore din care 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200" b="1" dirty="0">
                <a:latin typeface="Arial" panose="020B0604020202020204" pitchFamily="34" charset="0"/>
                <a:cs typeface="Arial" panose="020B0604020202020204" pitchFamily="34" charset="0"/>
              </a:rPr>
              <a:t>120 ore teorie și 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200" b="1" dirty="0">
                <a:latin typeface="Arial" panose="020B0604020202020204" pitchFamily="34" charset="0"/>
                <a:cs typeface="Arial" panose="020B0604020202020204" pitchFamily="34" charset="0"/>
              </a:rPr>
              <a:t>240 ore practică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person working on a tire&#10;&#10;Description automatically generated with low confidence">
            <a:extLst>
              <a:ext uri="{FF2B5EF4-FFF2-40B4-BE49-F238E27FC236}">
                <a16:creationId xmlns:a16="http://schemas.microsoft.com/office/drawing/2014/main" id="{AEFA6A70-7D9A-6633-6971-CF6C783F0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450" y="3410989"/>
            <a:ext cx="4285524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01399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623</TotalTime>
  <Words>603</Words>
  <Application>Microsoft Office PowerPoint</Application>
  <PresentationFormat>On-screen Show (4:3)</PresentationFormat>
  <Paragraphs>98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Retrospect</vt:lpstr>
      <vt:lpstr>Prin proiectul “START CALIFICARE: Un nou inceput pentru NEETS”, cod MySMIS 154858 se va putea beneficia de următoarele cursuri:</vt:lpstr>
      <vt:lpstr>Manichiurist / pedichiurist</vt:lpstr>
      <vt:lpstr>Agent securitate</vt:lpstr>
      <vt:lpstr>Lucrator in alimentatia publica </vt:lpstr>
      <vt:lpstr>Lucrator in comert</vt:lpstr>
      <vt:lpstr>Electromecanic</vt:lpstr>
      <vt:lpstr>Lucrator finisor pentru constructii  </vt:lpstr>
      <vt:lpstr>Lucrator in izolatii </vt:lpstr>
      <vt:lpstr>Mecanic vulcanizator</vt:lpstr>
      <vt:lpstr>Confectioner asamblor articole din textile </vt:lpstr>
      <vt:lpstr>Beneficii cursanti: </vt:lpstr>
      <vt:lpstr>Documente necesare inscriere curs: </vt:lpstr>
      <vt:lpstr>Beneficiile cursului</vt:lpstr>
      <vt:lpstr>Cine poate beneficia de aceste cursuri gratuite?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Programele de formare profesională</dc:title>
  <dc:creator>AsFil Sf Ier Iosif M</dc:creator>
  <cp:lastModifiedBy>IoanaBD</cp:lastModifiedBy>
  <cp:revision>54</cp:revision>
  <cp:lastPrinted>2022-01-11T15:40:41Z</cp:lastPrinted>
  <dcterms:created xsi:type="dcterms:W3CDTF">2006-08-16T00:00:00Z</dcterms:created>
  <dcterms:modified xsi:type="dcterms:W3CDTF">2022-11-29T20:23:56Z</dcterms:modified>
</cp:coreProperties>
</file>